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 id="2147483672" r:id="rId2"/>
  </p:sldMasterIdLst>
  <p:notesMasterIdLst>
    <p:notesMasterId r:id="rId25"/>
  </p:notesMasterIdLst>
  <p:handoutMasterIdLst>
    <p:handoutMasterId r:id="rId26"/>
  </p:handoutMasterIdLst>
  <p:sldIdLst>
    <p:sldId id="621" r:id="rId3"/>
    <p:sldId id="266" r:id="rId4"/>
    <p:sldId id="656" r:id="rId5"/>
    <p:sldId id="654" r:id="rId6"/>
    <p:sldId id="662" r:id="rId7"/>
    <p:sldId id="657" r:id="rId8"/>
    <p:sldId id="659" r:id="rId9"/>
    <p:sldId id="655" r:id="rId10"/>
    <p:sldId id="653" r:id="rId11"/>
    <p:sldId id="663" r:id="rId12"/>
    <p:sldId id="660" r:id="rId13"/>
    <p:sldId id="661" r:id="rId14"/>
    <p:sldId id="664" r:id="rId15"/>
    <p:sldId id="665" r:id="rId16"/>
    <p:sldId id="666" r:id="rId17"/>
    <p:sldId id="667" r:id="rId18"/>
    <p:sldId id="669" r:id="rId19"/>
    <p:sldId id="668" r:id="rId20"/>
    <p:sldId id="670" r:id="rId21"/>
    <p:sldId id="671" r:id="rId22"/>
    <p:sldId id="672" r:id="rId23"/>
    <p:sldId id="652"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7777"/>
    <a:srgbClr val="3B4A6C"/>
    <a:srgbClr val="666699"/>
    <a:srgbClr val="EA6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89" autoAdjust="0"/>
    <p:restoredTop sz="94650" autoAdjust="0"/>
  </p:normalViewPr>
  <p:slideViewPr>
    <p:cSldViewPr>
      <p:cViewPr varScale="1">
        <p:scale>
          <a:sx n="100" d="100"/>
          <a:sy n="100" d="100"/>
        </p:scale>
        <p:origin x="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E3444F-7C5B-472D-BB85-F1D87E74878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1CEF1A-3EF9-4234-8AD6-2672F888C7C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6229D2E-0B02-4C2C-8CEC-FB05505210C7}" type="datetimeFigureOut">
              <a:rPr lang="en-US" smtClean="0"/>
              <a:t>9/25/2023</a:t>
            </a:fld>
            <a:endParaRPr lang="en-US"/>
          </a:p>
        </p:txBody>
      </p:sp>
      <p:sp>
        <p:nvSpPr>
          <p:cNvPr id="4" name="Footer Placeholder 3">
            <a:extLst>
              <a:ext uri="{FF2B5EF4-FFF2-40B4-BE49-F238E27FC236}">
                <a16:creationId xmlns:a16="http://schemas.microsoft.com/office/drawing/2014/main" id="{DD8F6372-036C-4B58-8232-F0C958D84C6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1100D1-053F-49B8-8F1C-95EFCF4AD10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95DC88-0DCE-46EA-A20C-25E9D01D2AB8}" type="slidenum">
              <a:rPr lang="en-US" smtClean="0"/>
              <a:t>‹#›</a:t>
            </a:fld>
            <a:endParaRPr lang="en-US"/>
          </a:p>
        </p:txBody>
      </p:sp>
    </p:spTree>
    <p:extLst>
      <p:ext uri="{BB962C8B-B14F-4D97-AF65-F5344CB8AC3E}">
        <p14:creationId xmlns:p14="http://schemas.microsoft.com/office/powerpoint/2010/main" val="3095332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68E99F-7375-4A63-8EBF-F2F5037BF4AD}" type="datetimeFigureOut">
              <a:rPr lang="en-US" smtClean="0"/>
              <a:t>9/25/2023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C98D6B-8BA3-4755-9167-0CD15EFEB4A3}" type="slidenum">
              <a:rPr lang="en-US" smtClean="0"/>
              <a:t>‹#›</a:t>
            </a:fld>
            <a:endParaRPr lang="en-US"/>
          </a:p>
        </p:txBody>
      </p:sp>
    </p:spTree>
    <p:extLst>
      <p:ext uri="{BB962C8B-B14F-4D97-AF65-F5344CB8AC3E}">
        <p14:creationId xmlns:p14="http://schemas.microsoft.com/office/powerpoint/2010/main" val="411539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C98D6B-8BA3-4755-9167-0CD15EFEB4A3}" type="slidenum">
              <a:rPr lang="en-US" smtClean="0"/>
              <a:t>1</a:t>
            </a:fld>
            <a:endParaRPr lang="en-US"/>
          </a:p>
        </p:txBody>
      </p:sp>
    </p:spTree>
    <p:extLst>
      <p:ext uri="{BB962C8B-B14F-4D97-AF65-F5344CB8AC3E}">
        <p14:creationId xmlns:p14="http://schemas.microsoft.com/office/powerpoint/2010/main" val="237285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C98D6B-8BA3-4755-9167-0CD15EFEB4A3}" type="slidenum">
              <a:rPr lang="en-US" smtClean="0"/>
              <a:t>2</a:t>
            </a:fld>
            <a:endParaRPr lang="en-US"/>
          </a:p>
        </p:txBody>
      </p:sp>
    </p:spTree>
    <p:extLst>
      <p:ext uri="{BB962C8B-B14F-4D97-AF65-F5344CB8AC3E}">
        <p14:creationId xmlns:p14="http://schemas.microsoft.com/office/powerpoint/2010/main" val="412690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C98D6B-8BA3-4755-9167-0CD15EFEB4A3}" type="slidenum">
              <a:rPr lang="en-US" smtClean="0"/>
              <a:t>3</a:t>
            </a:fld>
            <a:endParaRPr lang="en-US"/>
          </a:p>
        </p:txBody>
      </p:sp>
    </p:spTree>
    <p:extLst>
      <p:ext uri="{BB962C8B-B14F-4D97-AF65-F5344CB8AC3E}">
        <p14:creationId xmlns:p14="http://schemas.microsoft.com/office/powerpoint/2010/main" val="260591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C98D6B-8BA3-4755-9167-0CD15EFEB4A3}" type="slidenum">
              <a:rPr lang="en-US" smtClean="0"/>
              <a:t>4</a:t>
            </a:fld>
            <a:endParaRPr lang="en-US"/>
          </a:p>
        </p:txBody>
      </p:sp>
    </p:spTree>
    <p:extLst>
      <p:ext uri="{BB962C8B-B14F-4D97-AF65-F5344CB8AC3E}">
        <p14:creationId xmlns:p14="http://schemas.microsoft.com/office/powerpoint/2010/main" val="275338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C98D6B-8BA3-4755-9167-0CD15EFEB4A3}" type="slidenum">
              <a:rPr lang="en-US" smtClean="0"/>
              <a:t>8</a:t>
            </a:fld>
            <a:endParaRPr lang="en-US"/>
          </a:p>
        </p:txBody>
      </p:sp>
    </p:spTree>
    <p:extLst>
      <p:ext uri="{BB962C8B-B14F-4D97-AF65-F5344CB8AC3E}">
        <p14:creationId xmlns:p14="http://schemas.microsoft.com/office/powerpoint/2010/main" val="306056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accent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text here</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3239120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32111898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13308384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5" name="Footer Placeholder 4"/>
          <p:cNvSpPr>
            <a:spLocks noGrp="1"/>
          </p:cNvSpPr>
          <p:nvPr>
            <p:ph type="ftr" sz="quarter" idx="11"/>
          </p:nvPr>
        </p:nvSpPr>
        <p:spPr/>
        <p:txBody>
          <a:bodyPr/>
          <a:lstStyle/>
          <a:p>
            <a:endParaRPr lang="en-US">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24401888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5" name="Footer Placeholder 4"/>
          <p:cNvSpPr>
            <a:spLocks noGrp="1"/>
          </p:cNvSpPr>
          <p:nvPr>
            <p:ph type="ftr" sz="quarter" idx="11"/>
          </p:nvPr>
        </p:nvSpPr>
        <p:spPr/>
        <p:txBody>
          <a:bodyPr/>
          <a:lstStyle/>
          <a:p>
            <a:endParaRPr lang="en-US">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38816225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5" name="Footer Placeholder 4"/>
          <p:cNvSpPr>
            <a:spLocks noGrp="1"/>
          </p:cNvSpPr>
          <p:nvPr>
            <p:ph type="ftr" sz="quarter" idx="11"/>
          </p:nvPr>
        </p:nvSpPr>
        <p:spPr/>
        <p:txBody>
          <a:bodyPr/>
          <a:lstStyle/>
          <a:p>
            <a:endParaRPr lang="en-US">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37662992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6" name="Footer Placeholder 5"/>
          <p:cNvSpPr>
            <a:spLocks noGrp="1"/>
          </p:cNvSpPr>
          <p:nvPr>
            <p:ph type="ftr" sz="quarter" idx="11"/>
          </p:nvPr>
        </p:nvSpPr>
        <p:spPr/>
        <p:txBody>
          <a:bodyPr/>
          <a:lstStyle/>
          <a:p>
            <a:endParaRPr lang="en-US">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4117663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8" name="Footer Placeholder 7"/>
          <p:cNvSpPr>
            <a:spLocks noGrp="1"/>
          </p:cNvSpPr>
          <p:nvPr>
            <p:ph type="ftr" sz="quarter" idx="11"/>
          </p:nvPr>
        </p:nvSpPr>
        <p:spPr/>
        <p:txBody>
          <a:bodyPr/>
          <a:lstStyle/>
          <a:p>
            <a:endParaRPr lang="en-US">
              <a:solidFill>
                <a:srgbClr val="030327">
                  <a:tint val="75000"/>
                </a:srgbClr>
              </a:solidFill>
            </a:endParaRPr>
          </a:p>
        </p:txBody>
      </p:sp>
      <p:sp>
        <p:nvSpPr>
          <p:cNvPr id="9" name="Slide Number Placeholder 8"/>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20513863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4" name="Footer Placeholder 3"/>
          <p:cNvSpPr>
            <a:spLocks noGrp="1"/>
          </p:cNvSpPr>
          <p:nvPr>
            <p:ph type="ftr" sz="quarter" idx="11"/>
          </p:nvPr>
        </p:nvSpPr>
        <p:spPr/>
        <p:txBody>
          <a:bodyPr/>
          <a:lstStyle/>
          <a:p>
            <a:endParaRPr lang="en-US">
              <a:solidFill>
                <a:srgbClr val="030327">
                  <a:tint val="75000"/>
                </a:srgbClr>
              </a:solidFill>
            </a:endParaRPr>
          </a:p>
        </p:txBody>
      </p:sp>
      <p:sp>
        <p:nvSpPr>
          <p:cNvPr id="5" name="Slide Number Placeholder 4"/>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31077945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3" name="Footer Placeholder 2"/>
          <p:cNvSpPr>
            <a:spLocks noGrp="1"/>
          </p:cNvSpPr>
          <p:nvPr>
            <p:ph type="ftr" sz="quarter" idx="11"/>
          </p:nvPr>
        </p:nvSpPr>
        <p:spPr/>
        <p:txBody>
          <a:bodyPr/>
          <a:lstStyle/>
          <a:p>
            <a:endParaRPr lang="en-US">
              <a:solidFill>
                <a:srgbClr val="030327">
                  <a:tint val="75000"/>
                </a:srgbClr>
              </a:solidFill>
            </a:endParaRPr>
          </a:p>
        </p:txBody>
      </p:sp>
      <p:sp>
        <p:nvSpPr>
          <p:cNvPr id="4" name="Slide Number Placeholder 3"/>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2015302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6" name="Footer Placeholder 5"/>
          <p:cNvSpPr>
            <a:spLocks noGrp="1"/>
          </p:cNvSpPr>
          <p:nvPr>
            <p:ph type="ftr" sz="quarter" idx="11"/>
          </p:nvPr>
        </p:nvSpPr>
        <p:spPr/>
        <p:txBody>
          <a:bodyPr/>
          <a:lstStyle/>
          <a:p>
            <a:endParaRPr lang="en-US">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3168635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31054789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6" name="Footer Placeholder 5"/>
          <p:cNvSpPr>
            <a:spLocks noGrp="1"/>
          </p:cNvSpPr>
          <p:nvPr>
            <p:ph type="ftr" sz="quarter" idx="11"/>
          </p:nvPr>
        </p:nvSpPr>
        <p:spPr/>
        <p:txBody>
          <a:bodyPr/>
          <a:lstStyle/>
          <a:p>
            <a:endParaRPr lang="en-US">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14738753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5" name="Footer Placeholder 4"/>
          <p:cNvSpPr>
            <a:spLocks noGrp="1"/>
          </p:cNvSpPr>
          <p:nvPr>
            <p:ph type="ftr" sz="quarter" idx="11"/>
          </p:nvPr>
        </p:nvSpPr>
        <p:spPr/>
        <p:txBody>
          <a:bodyPr/>
          <a:lstStyle/>
          <a:p>
            <a:endParaRPr lang="en-US">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13935511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5" name="Footer Placeholder 4"/>
          <p:cNvSpPr>
            <a:spLocks noGrp="1"/>
          </p:cNvSpPr>
          <p:nvPr>
            <p:ph type="ftr" sz="quarter" idx="11"/>
          </p:nvPr>
        </p:nvSpPr>
        <p:spPr/>
        <p:txBody>
          <a:bodyPr/>
          <a:lstStyle/>
          <a:p>
            <a:endParaRPr lang="en-US">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spTree>
    <p:extLst>
      <p:ext uri="{BB962C8B-B14F-4D97-AF65-F5344CB8AC3E}">
        <p14:creationId xmlns:p14="http://schemas.microsoft.com/office/powerpoint/2010/main" val="19841591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42768428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40877835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19034661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14138195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5681439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Palatino Linotype" panose="02040502050505030304" pitchFamily="18" charset="0"/>
              </a:defRPr>
            </a:lvl1pPr>
            <a:lvl2pPr>
              <a:defRPr sz="2800">
                <a:latin typeface="Palatino Linotype" panose="02040502050505030304" pitchFamily="18" charset="0"/>
              </a:defRPr>
            </a:lvl2pPr>
            <a:lvl3pPr>
              <a:defRPr sz="2400">
                <a:latin typeface="Palatino Linotype" panose="02040502050505030304" pitchFamily="18" charset="0"/>
              </a:defRPr>
            </a:lvl3pPr>
            <a:lvl4pPr>
              <a:defRPr sz="2000">
                <a:latin typeface="Palatino Linotype" panose="02040502050505030304" pitchFamily="18" charset="0"/>
              </a:defRPr>
            </a:lvl4pPr>
            <a:lvl5pPr>
              <a:defRPr sz="2000">
                <a:latin typeface="Palatino Linotype" panose="0204050205050503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7900711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a:p>
        </p:txBody>
      </p:sp>
    </p:spTree>
    <p:extLst>
      <p:ext uri="{BB962C8B-B14F-4D97-AF65-F5344CB8AC3E}">
        <p14:creationId xmlns:p14="http://schemas.microsoft.com/office/powerpoint/2010/main" val="28255782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t>9/25/2023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t>‹#›</a:t>
            </a:fld>
            <a:endParaRPr lang="en-US"/>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a:t>
              </a: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3657600" y="6149184"/>
            <a:ext cx="5638800" cy="791765"/>
            <a:chOff x="1371600" y="6149181"/>
            <a:chExt cx="4572000" cy="816435"/>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6149181"/>
              <a:ext cx="679391" cy="685800"/>
            </a:xfrm>
            <a:prstGeom prst="rect">
              <a:avLst/>
            </a:prstGeom>
          </p:spPr>
        </p:pic>
        <p:sp>
          <p:nvSpPr>
            <p:cNvPr id="10" name="TextBox 9"/>
            <p:cNvSpPr txBox="1"/>
            <p:nvPr userDrawn="1"/>
          </p:nvSpPr>
          <p:spPr>
            <a:xfrm>
              <a:off x="2125980" y="6172200"/>
              <a:ext cx="3817620" cy="793416"/>
            </a:xfrm>
            <a:prstGeom prst="rect">
              <a:avLst/>
            </a:prstGeom>
            <a:noFill/>
          </p:spPr>
          <p:txBody>
            <a:bodyPr wrap="square" rtlCol="0">
              <a:spAutoFit/>
            </a:bodyPr>
            <a:lstStyle/>
            <a:p>
              <a:r>
                <a:rPr lang="en-US" sz="1600" b="1">
                  <a:solidFill>
                    <a:srgbClr val="3B4A6C"/>
                  </a:solidFill>
                  <a:latin typeface="Palatino Linotype" panose="02040502050505030304" pitchFamily="18" charset="0"/>
                </a:rPr>
                <a:t>Office</a:t>
              </a:r>
              <a:r>
                <a:rPr lang="en-US" sz="1600" b="1" baseline="0">
                  <a:solidFill>
                    <a:srgbClr val="3B4A6C"/>
                  </a:solidFill>
                  <a:latin typeface="Palatino Linotype" panose="02040502050505030304" pitchFamily="18" charset="0"/>
                </a:rPr>
                <a:t> of Lawyers Professional Responsibility</a:t>
              </a:r>
              <a:endParaRPr lang="en-US" sz="1200" b="1">
                <a:solidFill>
                  <a:srgbClr val="3B4A6C"/>
                </a:solidFill>
                <a:latin typeface="Palatino Linotype" panose="02040502050505030304" pitchFamily="18" charset="0"/>
              </a:endParaRPr>
            </a:p>
            <a:p>
              <a:r>
                <a:rPr lang="en-US" sz="1200" b="1" i="1">
                  <a:solidFill>
                    <a:srgbClr val="3B4A6C"/>
                  </a:solidFill>
                  <a:latin typeface="Palatino Linotype" panose="02040502050505030304" pitchFamily="18" charset="0"/>
                </a:rPr>
                <a:t>Protecting the Public</a:t>
              </a:r>
              <a:r>
                <a:rPr lang="en-US" sz="1200" b="1" i="1" baseline="0">
                  <a:solidFill>
                    <a:srgbClr val="3B4A6C"/>
                  </a:solidFill>
                  <a:latin typeface="Palatino Linotype" panose="02040502050505030304" pitchFamily="18" charset="0"/>
                </a:rPr>
                <a:t> · Strengthening the Profession</a:t>
              </a:r>
              <a:endParaRPr lang="en-US" sz="1200" b="1" i="1">
                <a:solidFill>
                  <a:srgbClr val="3B4A6C"/>
                </a:solidFill>
                <a:latin typeface="Palatino Linotype" panose="02040502050505030304" pitchFamily="18" charset="0"/>
              </a:endParaRPr>
            </a:p>
          </p:txBody>
        </p:sp>
      </p:grpSp>
    </p:spTree>
    <p:extLst>
      <p:ext uri="{BB962C8B-B14F-4D97-AF65-F5344CB8AC3E}">
        <p14:creationId xmlns:p14="http://schemas.microsoft.com/office/powerpoint/2010/main" val="36634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solidFill>
                  <a:srgbClr val="030327">
                    <a:tint val="75000"/>
                  </a:srgbClr>
                </a:solidFill>
              </a:rPr>
              <a:t>9/25/2023</a:t>
            </a:fld>
            <a:endParaRPr lang="en-US">
              <a:solidFill>
                <a:srgbClr val="03032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3032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solidFill>
                  <a:srgbClr val="030327">
                    <a:tint val="75000"/>
                  </a:srgbClr>
                </a:solidFill>
              </a:rPr>
              <a:t>‹#›</a:t>
            </a:fld>
            <a:endParaRPr lang="en-US">
              <a:solidFill>
                <a:srgbClr val="030327">
                  <a:tint val="75000"/>
                </a:srgbClr>
              </a:solidFill>
            </a:endParaRPr>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F0F0"/>
                </a:solidFill>
              </a:endParaRP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5600" y="6168829"/>
            <a:ext cx="2301631" cy="646503"/>
          </a:xfrm>
          <a:prstGeom prst="rect">
            <a:avLst/>
          </a:prstGeom>
        </p:spPr>
      </p:pic>
    </p:spTree>
    <p:extLst>
      <p:ext uri="{BB962C8B-B14F-4D97-AF65-F5344CB8AC3E}">
        <p14:creationId xmlns:p14="http://schemas.microsoft.com/office/powerpoint/2010/main" val="3603772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657599"/>
          </a:xfrm>
        </p:spPr>
        <p:txBody>
          <a:bodyPr>
            <a:normAutofit/>
          </a:bodyPr>
          <a:lstStyle/>
          <a:p>
            <a:br>
              <a:rPr lang="en-US" b="1" dirty="0">
                <a:solidFill>
                  <a:schemeClr val="accent2"/>
                </a:solidFill>
              </a:rPr>
            </a:br>
            <a:r>
              <a:rPr lang="en-US" b="1" dirty="0">
                <a:solidFill>
                  <a:schemeClr val="accent2"/>
                </a:solidFill>
              </a:rPr>
              <a:t>Let’s Spot the Ethics Issues:</a:t>
            </a:r>
            <a:br>
              <a:rPr lang="en-US" b="1" dirty="0">
                <a:solidFill>
                  <a:schemeClr val="accent2"/>
                </a:solidFill>
              </a:rPr>
            </a:br>
            <a:r>
              <a:rPr lang="en-US" b="1" dirty="0">
                <a:solidFill>
                  <a:schemeClr val="accent2"/>
                </a:solidFill>
              </a:rPr>
              <a:t>Scenario-Based Training</a:t>
            </a:r>
          </a:p>
        </p:txBody>
      </p:sp>
      <p:sp>
        <p:nvSpPr>
          <p:cNvPr id="3" name="Subtitle 2"/>
          <p:cNvSpPr>
            <a:spLocks noGrp="1"/>
          </p:cNvSpPr>
          <p:nvPr>
            <p:ph type="subTitle" idx="1"/>
          </p:nvPr>
        </p:nvSpPr>
        <p:spPr>
          <a:xfrm>
            <a:off x="2057400" y="4191000"/>
            <a:ext cx="5715000" cy="1676399"/>
          </a:xfrm>
        </p:spPr>
        <p:txBody>
          <a:bodyPr>
            <a:normAutofit/>
          </a:bodyPr>
          <a:lstStyle/>
          <a:p>
            <a:r>
              <a:rPr lang="en-US" sz="2000" b="1" dirty="0">
                <a:solidFill>
                  <a:schemeClr val="tx2"/>
                </a:solidFill>
              </a:rPr>
              <a:t>Nicole Frank, Senior Counsel, Bradford Andresen Norrie &amp; </a:t>
            </a:r>
            <a:r>
              <a:rPr lang="en-US" sz="2000" b="1" dirty="0" err="1">
                <a:solidFill>
                  <a:schemeClr val="tx2"/>
                </a:solidFill>
              </a:rPr>
              <a:t>Camarotto</a:t>
            </a:r>
            <a:endParaRPr lang="en-US" sz="2000" b="1" dirty="0">
              <a:solidFill>
                <a:schemeClr val="tx2"/>
              </a:solidFill>
            </a:endParaRPr>
          </a:p>
          <a:p>
            <a:endParaRPr lang="en-US" sz="2000" b="1" dirty="0">
              <a:solidFill>
                <a:schemeClr val="tx2"/>
              </a:solidFill>
            </a:endParaRPr>
          </a:p>
          <a:p>
            <a:r>
              <a:rPr lang="en-US" sz="2000" b="1" dirty="0">
                <a:solidFill>
                  <a:schemeClr val="tx2"/>
                </a:solidFill>
              </a:rPr>
              <a:t>Susan Humiston, Director, OLPR</a:t>
            </a:r>
          </a:p>
        </p:txBody>
      </p:sp>
    </p:spTree>
    <p:extLst>
      <p:ext uri="{BB962C8B-B14F-4D97-AF65-F5344CB8AC3E}">
        <p14:creationId xmlns:p14="http://schemas.microsoft.com/office/powerpoint/2010/main" val="14413195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A9E8-C328-436B-AD5A-1A9C06C87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484C86-80CF-4BFD-A87C-09BD69A4E9F4}"/>
              </a:ext>
            </a:extLst>
          </p:cNvPr>
          <p:cNvSpPr>
            <a:spLocks noGrp="1"/>
          </p:cNvSpPr>
          <p:nvPr>
            <p:ph idx="1"/>
          </p:nvPr>
        </p:nvSpPr>
        <p:spPr/>
        <p:txBody>
          <a:bodyPr>
            <a:normAutofit/>
          </a:bodyPr>
          <a:lstStyle/>
          <a:p>
            <a:pPr marL="0" indent="0" algn="ctr">
              <a:buNone/>
            </a:pPr>
            <a:r>
              <a:rPr lang="en-US" sz="4000" dirty="0"/>
              <a:t>Rules to Consider</a:t>
            </a:r>
          </a:p>
        </p:txBody>
      </p:sp>
    </p:spTree>
    <p:extLst>
      <p:ext uri="{BB962C8B-B14F-4D97-AF65-F5344CB8AC3E}">
        <p14:creationId xmlns:p14="http://schemas.microsoft.com/office/powerpoint/2010/main" val="10752072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4148-9E28-4252-B862-C30BA8F0C201}"/>
              </a:ext>
            </a:extLst>
          </p:cNvPr>
          <p:cNvSpPr>
            <a:spLocks noGrp="1"/>
          </p:cNvSpPr>
          <p:nvPr>
            <p:ph type="title"/>
          </p:nvPr>
        </p:nvSpPr>
        <p:spPr>
          <a:xfrm>
            <a:off x="457200" y="274638"/>
            <a:ext cx="8229600" cy="1096962"/>
          </a:xfrm>
        </p:spPr>
        <p:txBody>
          <a:bodyPr/>
          <a:lstStyle/>
          <a:p>
            <a:r>
              <a:rPr lang="en-US" dirty="0">
                <a:solidFill>
                  <a:schemeClr val="tx1"/>
                </a:solidFill>
              </a:rPr>
              <a:t>Rules to Consider</a:t>
            </a:r>
          </a:p>
        </p:txBody>
      </p:sp>
      <p:sp>
        <p:nvSpPr>
          <p:cNvPr id="3" name="Content Placeholder 2">
            <a:extLst>
              <a:ext uri="{FF2B5EF4-FFF2-40B4-BE49-F238E27FC236}">
                <a16:creationId xmlns:a16="http://schemas.microsoft.com/office/drawing/2014/main" id="{181EEB1F-66B2-4FA8-9E0E-BB14E5C3EC30}"/>
              </a:ext>
            </a:extLst>
          </p:cNvPr>
          <p:cNvSpPr>
            <a:spLocks noGrp="1"/>
          </p:cNvSpPr>
          <p:nvPr>
            <p:ph idx="1"/>
          </p:nvPr>
        </p:nvSpPr>
        <p:spPr>
          <a:xfrm>
            <a:off x="457200" y="1295400"/>
            <a:ext cx="8229600" cy="4830763"/>
          </a:xfrm>
        </p:spPr>
        <p:txBody>
          <a:bodyPr/>
          <a:lstStyle/>
          <a:p>
            <a:r>
              <a:rPr lang="en-US" dirty="0"/>
              <a:t>Rule 1.6(b)—disclosure of confidential information. </a:t>
            </a:r>
          </a:p>
          <a:p>
            <a:r>
              <a:rPr lang="en-US" dirty="0"/>
              <a:t>Rule 1.8(f)—compensation from others</a:t>
            </a:r>
          </a:p>
          <a:p>
            <a:r>
              <a:rPr lang="en-US" dirty="0"/>
              <a:t>Rule 1.5(b)(2)—availability fees</a:t>
            </a:r>
          </a:p>
          <a:p>
            <a:r>
              <a:rPr lang="en-US" dirty="0"/>
              <a:t>Rule 1.5(b)(1) &amp; Rule 1.15(c)(5)—flat fee rules</a:t>
            </a:r>
          </a:p>
          <a:p>
            <a:r>
              <a:rPr lang="en-US" dirty="0"/>
              <a:t>Rule 4.2—contact with a represented party</a:t>
            </a:r>
          </a:p>
        </p:txBody>
      </p:sp>
    </p:spTree>
    <p:extLst>
      <p:ext uri="{BB962C8B-B14F-4D97-AF65-F5344CB8AC3E}">
        <p14:creationId xmlns:p14="http://schemas.microsoft.com/office/powerpoint/2010/main" val="1371280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CF4E-236E-4C18-A73E-5B5C3D99E454}"/>
              </a:ext>
            </a:extLst>
          </p:cNvPr>
          <p:cNvSpPr>
            <a:spLocks noGrp="1"/>
          </p:cNvSpPr>
          <p:nvPr>
            <p:ph type="title"/>
          </p:nvPr>
        </p:nvSpPr>
        <p:spPr>
          <a:xfrm>
            <a:off x="457200" y="274638"/>
            <a:ext cx="8229600" cy="868362"/>
          </a:xfrm>
        </p:spPr>
        <p:txBody>
          <a:bodyPr/>
          <a:lstStyle/>
          <a:p>
            <a:r>
              <a:rPr lang="en-US" dirty="0">
                <a:solidFill>
                  <a:schemeClr val="tx1"/>
                </a:solidFill>
              </a:rPr>
              <a:t>Hypothetical # 3</a:t>
            </a:r>
          </a:p>
        </p:txBody>
      </p:sp>
      <p:sp>
        <p:nvSpPr>
          <p:cNvPr id="3" name="Content Placeholder 2">
            <a:extLst>
              <a:ext uri="{FF2B5EF4-FFF2-40B4-BE49-F238E27FC236}">
                <a16:creationId xmlns:a16="http://schemas.microsoft.com/office/drawing/2014/main" id="{08B92A49-6CD5-4B0B-A74D-10C45C7D161F}"/>
              </a:ext>
            </a:extLst>
          </p:cNvPr>
          <p:cNvSpPr>
            <a:spLocks noGrp="1"/>
          </p:cNvSpPr>
          <p:nvPr>
            <p:ph idx="1"/>
          </p:nvPr>
        </p:nvSpPr>
        <p:spPr>
          <a:xfrm>
            <a:off x="457200" y="1219200"/>
            <a:ext cx="8229600" cy="4906963"/>
          </a:xfrm>
        </p:spPr>
        <p:txBody>
          <a:bodyPr>
            <a:normAutofit fontScale="92500" lnSpcReduction="10000"/>
          </a:bodyPr>
          <a:lstStyle/>
          <a:p>
            <a:r>
              <a:rPr lang="en-US" dirty="0"/>
              <a:t>Wife hires lawyer to prepare estate documents.  Husband attends meeting with wife.  Both parties provide lots of information relating to assets and children.  Lawyer agrees to prepare estate planning documents for W.  Husband does not wish to engage lawyer regarding his own estate.  Lawyer begins work.</a:t>
            </a:r>
          </a:p>
          <a:p>
            <a:r>
              <a:rPr lang="en-US" dirty="0"/>
              <a:t>A few months later, W tells lawyer to stop work as getting a divorce. Asks lawyer to represent W in divorce.  </a:t>
            </a:r>
          </a:p>
        </p:txBody>
      </p:sp>
    </p:spTree>
    <p:extLst>
      <p:ext uri="{BB962C8B-B14F-4D97-AF65-F5344CB8AC3E}">
        <p14:creationId xmlns:p14="http://schemas.microsoft.com/office/powerpoint/2010/main" val="6902222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5DB0-3B96-469C-846F-D21FEACF8DF4}"/>
              </a:ext>
            </a:extLst>
          </p:cNvPr>
          <p:cNvSpPr>
            <a:spLocks noGrp="1"/>
          </p:cNvSpPr>
          <p:nvPr>
            <p:ph type="title"/>
          </p:nvPr>
        </p:nvSpPr>
        <p:spPr/>
        <p:txBody>
          <a:bodyPr/>
          <a:lstStyle/>
          <a:p>
            <a:r>
              <a:rPr lang="en-US" dirty="0">
                <a:solidFill>
                  <a:schemeClr val="tx1"/>
                </a:solidFill>
              </a:rPr>
              <a:t>Hypo #3 (cont’d)</a:t>
            </a:r>
          </a:p>
        </p:txBody>
      </p:sp>
      <p:sp>
        <p:nvSpPr>
          <p:cNvPr id="3" name="Content Placeholder 2">
            <a:extLst>
              <a:ext uri="{FF2B5EF4-FFF2-40B4-BE49-F238E27FC236}">
                <a16:creationId xmlns:a16="http://schemas.microsoft.com/office/drawing/2014/main" id="{627C248D-086C-4542-BEF4-0B77DC6529B3}"/>
              </a:ext>
            </a:extLst>
          </p:cNvPr>
          <p:cNvSpPr>
            <a:spLocks noGrp="1"/>
          </p:cNvSpPr>
          <p:nvPr>
            <p:ph idx="1"/>
          </p:nvPr>
        </p:nvSpPr>
        <p:spPr>
          <a:xfrm>
            <a:off x="457200" y="1295400"/>
            <a:ext cx="8229600" cy="4830763"/>
          </a:xfrm>
        </p:spPr>
        <p:txBody>
          <a:bodyPr/>
          <a:lstStyle/>
          <a:p>
            <a:r>
              <a:rPr lang="en-US" dirty="0"/>
              <a:t>Lawyer agrees to represent W.  Husband object through new counsel.</a:t>
            </a:r>
          </a:p>
          <a:p>
            <a:r>
              <a:rPr lang="en-US" dirty="0"/>
              <a:t>Husband files a complaint and moves to disqualify lawyer in divorce.</a:t>
            </a:r>
          </a:p>
        </p:txBody>
      </p:sp>
    </p:spTree>
    <p:extLst>
      <p:ext uri="{BB962C8B-B14F-4D97-AF65-F5344CB8AC3E}">
        <p14:creationId xmlns:p14="http://schemas.microsoft.com/office/powerpoint/2010/main" val="24822637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A9E8-C328-436B-AD5A-1A9C06C87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484C86-80CF-4BFD-A87C-09BD69A4E9F4}"/>
              </a:ext>
            </a:extLst>
          </p:cNvPr>
          <p:cNvSpPr>
            <a:spLocks noGrp="1"/>
          </p:cNvSpPr>
          <p:nvPr>
            <p:ph idx="1"/>
          </p:nvPr>
        </p:nvSpPr>
        <p:spPr/>
        <p:txBody>
          <a:bodyPr>
            <a:normAutofit/>
          </a:bodyPr>
          <a:lstStyle/>
          <a:p>
            <a:pPr marL="0" indent="0" algn="ctr">
              <a:buNone/>
            </a:pPr>
            <a:r>
              <a:rPr lang="en-US" sz="4000" dirty="0"/>
              <a:t>Rules to Consider</a:t>
            </a:r>
          </a:p>
        </p:txBody>
      </p:sp>
    </p:spTree>
    <p:extLst>
      <p:ext uri="{BB962C8B-B14F-4D97-AF65-F5344CB8AC3E}">
        <p14:creationId xmlns:p14="http://schemas.microsoft.com/office/powerpoint/2010/main" val="23187870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CF8C-2351-49AA-BE4E-960E8F5F81DF}"/>
              </a:ext>
            </a:extLst>
          </p:cNvPr>
          <p:cNvSpPr>
            <a:spLocks noGrp="1"/>
          </p:cNvSpPr>
          <p:nvPr>
            <p:ph type="title"/>
          </p:nvPr>
        </p:nvSpPr>
        <p:spPr/>
        <p:txBody>
          <a:bodyPr/>
          <a:lstStyle/>
          <a:p>
            <a:r>
              <a:rPr lang="en-US" dirty="0">
                <a:solidFill>
                  <a:schemeClr val="tx1"/>
                </a:solidFill>
              </a:rPr>
              <a:t>Hypo # 3</a:t>
            </a:r>
          </a:p>
        </p:txBody>
      </p:sp>
      <p:sp>
        <p:nvSpPr>
          <p:cNvPr id="3" name="Content Placeholder 2">
            <a:extLst>
              <a:ext uri="{FF2B5EF4-FFF2-40B4-BE49-F238E27FC236}">
                <a16:creationId xmlns:a16="http://schemas.microsoft.com/office/drawing/2014/main" id="{6A8B775C-F536-4A1A-A3DC-897AC075FE34}"/>
              </a:ext>
            </a:extLst>
          </p:cNvPr>
          <p:cNvSpPr>
            <a:spLocks noGrp="1"/>
          </p:cNvSpPr>
          <p:nvPr>
            <p:ph idx="1"/>
          </p:nvPr>
        </p:nvSpPr>
        <p:spPr/>
        <p:txBody>
          <a:bodyPr/>
          <a:lstStyle/>
          <a:p>
            <a:r>
              <a:rPr lang="en-US" dirty="0"/>
              <a:t>Attorney-Client Relationship ?</a:t>
            </a:r>
          </a:p>
          <a:p>
            <a:pPr lvl="1"/>
            <a:r>
              <a:rPr lang="en-US" dirty="0"/>
              <a:t>Two ways to form—tort and contract theory</a:t>
            </a:r>
          </a:p>
          <a:p>
            <a:pPr marL="457200" lvl="1" indent="0">
              <a:buNone/>
            </a:pPr>
            <a:endParaRPr lang="en-US" dirty="0"/>
          </a:p>
          <a:p>
            <a:pPr marL="457200" lvl="1" indent="0">
              <a:buNone/>
            </a:pPr>
            <a:r>
              <a:rPr lang="en-US" dirty="0"/>
              <a:t>If so, then Rule 1.9(a) analysis.</a:t>
            </a:r>
          </a:p>
          <a:p>
            <a:pPr marL="457200" lvl="1" indent="0">
              <a:buNone/>
            </a:pPr>
            <a:r>
              <a:rPr lang="en-US" dirty="0"/>
              <a:t>If not, Rule 1.18 analysis</a:t>
            </a:r>
          </a:p>
          <a:p>
            <a:pPr marL="457200" lvl="1" indent="0">
              <a:buNone/>
            </a:pPr>
            <a:endParaRPr lang="en-US" dirty="0"/>
          </a:p>
          <a:p>
            <a:pPr marL="457200" lvl="1" indent="0">
              <a:buNone/>
            </a:pPr>
            <a:r>
              <a:rPr lang="en-US" dirty="0"/>
              <a:t>Same or substantially related?</a:t>
            </a:r>
          </a:p>
        </p:txBody>
      </p:sp>
    </p:spTree>
    <p:extLst>
      <p:ext uri="{BB962C8B-B14F-4D97-AF65-F5344CB8AC3E}">
        <p14:creationId xmlns:p14="http://schemas.microsoft.com/office/powerpoint/2010/main" val="24993419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9831-9E81-4CCF-A0AE-208F99FAA008}"/>
              </a:ext>
            </a:extLst>
          </p:cNvPr>
          <p:cNvSpPr>
            <a:spLocks noGrp="1"/>
          </p:cNvSpPr>
          <p:nvPr>
            <p:ph type="title"/>
          </p:nvPr>
        </p:nvSpPr>
        <p:spPr/>
        <p:txBody>
          <a:bodyPr/>
          <a:lstStyle/>
          <a:p>
            <a:r>
              <a:rPr lang="en-US" dirty="0">
                <a:solidFill>
                  <a:schemeClr val="tx1"/>
                </a:solidFill>
              </a:rPr>
              <a:t>Hypothetical #4</a:t>
            </a:r>
          </a:p>
        </p:txBody>
      </p:sp>
      <p:sp>
        <p:nvSpPr>
          <p:cNvPr id="3" name="Content Placeholder 2">
            <a:extLst>
              <a:ext uri="{FF2B5EF4-FFF2-40B4-BE49-F238E27FC236}">
                <a16:creationId xmlns:a16="http://schemas.microsoft.com/office/drawing/2014/main" id="{DCC82FF8-3E80-42A3-843A-7FCCD6DDADFD}"/>
              </a:ext>
            </a:extLst>
          </p:cNvPr>
          <p:cNvSpPr>
            <a:spLocks noGrp="1"/>
          </p:cNvSpPr>
          <p:nvPr>
            <p:ph idx="1"/>
          </p:nvPr>
        </p:nvSpPr>
        <p:spPr>
          <a:xfrm>
            <a:off x="457200" y="1295400"/>
            <a:ext cx="8229600" cy="4830763"/>
          </a:xfrm>
        </p:spPr>
        <p:txBody>
          <a:bodyPr>
            <a:normAutofit/>
          </a:bodyPr>
          <a:lstStyle/>
          <a:p>
            <a:r>
              <a:rPr lang="en-US" dirty="0"/>
              <a:t>Lawyer is drafting brief to court.  Uses </a:t>
            </a:r>
            <a:r>
              <a:rPr lang="en-US" dirty="0" err="1"/>
              <a:t>ChatGPT</a:t>
            </a:r>
            <a:r>
              <a:rPr lang="en-US" dirty="0"/>
              <a:t> to draft a portion of the brief, but that is unknown to anyone. Does not review cases cited.  Opposing counsel reviews cases and learns they do not exist.  Raises issue with opposing lawyer who immediate discloses used </a:t>
            </a:r>
            <a:r>
              <a:rPr lang="en-US" dirty="0" err="1"/>
              <a:t>ChatGPT</a:t>
            </a:r>
            <a:r>
              <a:rPr lang="en-US" dirty="0"/>
              <a:t>, and writes court to withdraw brief.</a:t>
            </a:r>
          </a:p>
          <a:p>
            <a:r>
              <a:rPr lang="en-US" dirty="0"/>
              <a:t>OC files complaint.  </a:t>
            </a:r>
          </a:p>
        </p:txBody>
      </p:sp>
    </p:spTree>
    <p:extLst>
      <p:ext uri="{BB962C8B-B14F-4D97-AF65-F5344CB8AC3E}">
        <p14:creationId xmlns:p14="http://schemas.microsoft.com/office/powerpoint/2010/main" val="31257157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A9E8-C328-436B-AD5A-1A9C06C87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484C86-80CF-4BFD-A87C-09BD69A4E9F4}"/>
              </a:ext>
            </a:extLst>
          </p:cNvPr>
          <p:cNvSpPr>
            <a:spLocks noGrp="1"/>
          </p:cNvSpPr>
          <p:nvPr>
            <p:ph idx="1"/>
          </p:nvPr>
        </p:nvSpPr>
        <p:spPr/>
        <p:txBody>
          <a:bodyPr>
            <a:normAutofit/>
          </a:bodyPr>
          <a:lstStyle/>
          <a:p>
            <a:pPr marL="0" indent="0" algn="ctr">
              <a:buNone/>
            </a:pPr>
            <a:r>
              <a:rPr lang="en-US" sz="4000" dirty="0"/>
              <a:t>Rules to Consider</a:t>
            </a:r>
          </a:p>
        </p:txBody>
      </p:sp>
    </p:spTree>
    <p:extLst>
      <p:ext uri="{BB962C8B-B14F-4D97-AF65-F5344CB8AC3E}">
        <p14:creationId xmlns:p14="http://schemas.microsoft.com/office/powerpoint/2010/main" val="21277485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CBBC-3BE0-4CA6-BA20-1113F9ACF36D}"/>
              </a:ext>
            </a:extLst>
          </p:cNvPr>
          <p:cNvSpPr>
            <a:spLocks noGrp="1"/>
          </p:cNvSpPr>
          <p:nvPr>
            <p:ph type="title"/>
          </p:nvPr>
        </p:nvSpPr>
        <p:spPr>
          <a:xfrm>
            <a:off x="457200" y="274638"/>
            <a:ext cx="8229600" cy="792162"/>
          </a:xfrm>
        </p:spPr>
        <p:txBody>
          <a:bodyPr/>
          <a:lstStyle/>
          <a:p>
            <a:endParaRPr lang="en-US" dirty="0"/>
          </a:p>
        </p:txBody>
      </p:sp>
      <p:sp>
        <p:nvSpPr>
          <p:cNvPr id="3" name="Content Placeholder 2">
            <a:extLst>
              <a:ext uri="{FF2B5EF4-FFF2-40B4-BE49-F238E27FC236}">
                <a16:creationId xmlns:a16="http://schemas.microsoft.com/office/drawing/2014/main" id="{DFB6911A-236D-4349-B36E-4B3A60DEB014}"/>
              </a:ext>
            </a:extLst>
          </p:cNvPr>
          <p:cNvSpPr>
            <a:spLocks noGrp="1"/>
          </p:cNvSpPr>
          <p:nvPr>
            <p:ph idx="1"/>
          </p:nvPr>
        </p:nvSpPr>
        <p:spPr/>
        <p:txBody>
          <a:bodyPr/>
          <a:lstStyle/>
          <a:p>
            <a:r>
              <a:rPr lang="en-US" dirty="0"/>
              <a:t>Rule 1.1</a:t>
            </a:r>
          </a:p>
          <a:p>
            <a:r>
              <a:rPr lang="en-US" dirty="0"/>
              <a:t>Rule 3.1?</a:t>
            </a:r>
          </a:p>
          <a:p>
            <a:r>
              <a:rPr lang="en-US" dirty="0"/>
              <a:t>Rule 3.3?</a:t>
            </a:r>
          </a:p>
          <a:p>
            <a:r>
              <a:rPr lang="en-US" dirty="0"/>
              <a:t>Rule 8.4(c)?</a:t>
            </a:r>
          </a:p>
        </p:txBody>
      </p:sp>
    </p:spTree>
    <p:extLst>
      <p:ext uri="{BB962C8B-B14F-4D97-AF65-F5344CB8AC3E}">
        <p14:creationId xmlns:p14="http://schemas.microsoft.com/office/powerpoint/2010/main" val="22658907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69B5-BD99-4DEF-9B1D-27C52F70321E}"/>
              </a:ext>
            </a:extLst>
          </p:cNvPr>
          <p:cNvSpPr>
            <a:spLocks noGrp="1"/>
          </p:cNvSpPr>
          <p:nvPr>
            <p:ph type="title"/>
          </p:nvPr>
        </p:nvSpPr>
        <p:spPr/>
        <p:txBody>
          <a:bodyPr/>
          <a:lstStyle/>
          <a:p>
            <a:r>
              <a:rPr lang="en-US" dirty="0">
                <a:solidFill>
                  <a:schemeClr val="tx1"/>
                </a:solidFill>
              </a:rPr>
              <a:t>Hypothetical #5</a:t>
            </a:r>
          </a:p>
        </p:txBody>
      </p:sp>
      <p:sp>
        <p:nvSpPr>
          <p:cNvPr id="3" name="Content Placeholder 2">
            <a:extLst>
              <a:ext uri="{FF2B5EF4-FFF2-40B4-BE49-F238E27FC236}">
                <a16:creationId xmlns:a16="http://schemas.microsoft.com/office/drawing/2014/main" id="{31792C60-8ABF-45D1-9D58-B3F405D16678}"/>
              </a:ext>
            </a:extLst>
          </p:cNvPr>
          <p:cNvSpPr>
            <a:spLocks noGrp="1"/>
          </p:cNvSpPr>
          <p:nvPr>
            <p:ph idx="1"/>
          </p:nvPr>
        </p:nvSpPr>
        <p:spPr>
          <a:xfrm>
            <a:off x="457200" y="1295400"/>
            <a:ext cx="8229600" cy="4830763"/>
          </a:xfrm>
        </p:spPr>
        <p:txBody>
          <a:bodyPr>
            <a:normAutofit fontScale="92500" lnSpcReduction="20000"/>
          </a:bodyPr>
          <a:lstStyle/>
          <a:p>
            <a:r>
              <a:rPr lang="en-US" dirty="0"/>
              <a:t>Client hired lawyer to obtain an OFP against neighbor.  Flat fee agreement, $3,000.  Gave lawyer info needed, and filed motion.  Matter set on for a hearing.  No one explained what was going to happen although client called a couple of times.  Day before hearing, heard from another lawyer that he was going to handle matter and talked briefly about the hearing.  Didn’t know lawyer worked with anyone else. Hearing did not go well, client did not know what was happening, motion denied, and client files complaint. </a:t>
            </a:r>
          </a:p>
        </p:txBody>
      </p:sp>
    </p:spTree>
    <p:extLst>
      <p:ext uri="{BB962C8B-B14F-4D97-AF65-F5344CB8AC3E}">
        <p14:creationId xmlns:p14="http://schemas.microsoft.com/office/powerpoint/2010/main" val="37008348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Complaint Analysis</a:t>
            </a:r>
          </a:p>
        </p:txBody>
      </p:sp>
      <p:sp>
        <p:nvSpPr>
          <p:cNvPr id="3" name="Content Placeholder 2"/>
          <p:cNvSpPr>
            <a:spLocks noGrp="1"/>
          </p:cNvSpPr>
          <p:nvPr>
            <p:ph idx="1"/>
          </p:nvPr>
        </p:nvSpPr>
        <p:spPr>
          <a:xfrm>
            <a:off x="492642" y="1371600"/>
            <a:ext cx="8229600" cy="4830763"/>
          </a:xfrm>
        </p:spPr>
        <p:txBody>
          <a:bodyPr>
            <a:normAutofit/>
          </a:bodyPr>
          <a:lstStyle/>
          <a:p>
            <a:pPr marL="514350" indent="-514350">
              <a:buAutoNum type="arabicPeriod"/>
            </a:pPr>
            <a:r>
              <a:rPr lang="en-US" dirty="0"/>
              <a:t>Review complaint for conflicts</a:t>
            </a:r>
          </a:p>
          <a:p>
            <a:pPr marL="514350" indent="-514350">
              <a:buAutoNum type="arabicPeriod"/>
            </a:pPr>
            <a:r>
              <a:rPr lang="en-US" dirty="0"/>
              <a:t>Confirm you have time to handle the investigation</a:t>
            </a:r>
          </a:p>
          <a:p>
            <a:pPr marL="514350" indent="-514350">
              <a:buAutoNum type="arabicPeriod"/>
            </a:pPr>
            <a:r>
              <a:rPr lang="en-US" dirty="0"/>
              <a:t>Consider what rules are involved</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7090676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A9E8-C328-436B-AD5A-1A9C06C87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484C86-80CF-4BFD-A87C-09BD69A4E9F4}"/>
              </a:ext>
            </a:extLst>
          </p:cNvPr>
          <p:cNvSpPr>
            <a:spLocks noGrp="1"/>
          </p:cNvSpPr>
          <p:nvPr>
            <p:ph idx="1"/>
          </p:nvPr>
        </p:nvSpPr>
        <p:spPr/>
        <p:txBody>
          <a:bodyPr>
            <a:normAutofit/>
          </a:bodyPr>
          <a:lstStyle/>
          <a:p>
            <a:pPr marL="0" indent="0" algn="ctr">
              <a:buNone/>
            </a:pPr>
            <a:r>
              <a:rPr lang="en-US" sz="4000" dirty="0"/>
              <a:t>Rules to Consider</a:t>
            </a:r>
          </a:p>
        </p:txBody>
      </p:sp>
    </p:spTree>
    <p:extLst>
      <p:ext uri="{BB962C8B-B14F-4D97-AF65-F5344CB8AC3E}">
        <p14:creationId xmlns:p14="http://schemas.microsoft.com/office/powerpoint/2010/main" val="17298796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9E96-E6AD-4F17-930F-850EBA6F0AF7}"/>
              </a:ext>
            </a:extLst>
          </p:cNvPr>
          <p:cNvSpPr>
            <a:spLocks noGrp="1"/>
          </p:cNvSpPr>
          <p:nvPr>
            <p:ph type="title"/>
          </p:nvPr>
        </p:nvSpPr>
        <p:spPr/>
        <p:txBody>
          <a:bodyPr/>
          <a:lstStyle/>
          <a:p>
            <a:r>
              <a:rPr lang="en-US" dirty="0">
                <a:solidFill>
                  <a:schemeClr val="tx1"/>
                </a:solidFill>
              </a:rPr>
              <a:t>Hypo No. 5</a:t>
            </a:r>
          </a:p>
        </p:txBody>
      </p:sp>
      <p:sp>
        <p:nvSpPr>
          <p:cNvPr id="3" name="Content Placeholder 2">
            <a:extLst>
              <a:ext uri="{FF2B5EF4-FFF2-40B4-BE49-F238E27FC236}">
                <a16:creationId xmlns:a16="http://schemas.microsoft.com/office/drawing/2014/main" id="{9CE4DEA7-A6CC-4E84-9D62-29055063AACC}"/>
              </a:ext>
            </a:extLst>
          </p:cNvPr>
          <p:cNvSpPr>
            <a:spLocks noGrp="1"/>
          </p:cNvSpPr>
          <p:nvPr>
            <p:ph idx="1"/>
          </p:nvPr>
        </p:nvSpPr>
        <p:spPr/>
        <p:txBody>
          <a:bodyPr/>
          <a:lstStyle/>
          <a:p>
            <a:r>
              <a:rPr lang="en-US" dirty="0"/>
              <a:t>Rule 1.1—competence (or Rule 1.3—diligence?)</a:t>
            </a:r>
          </a:p>
          <a:p>
            <a:r>
              <a:rPr lang="en-US" dirty="0"/>
              <a:t>Rule 1.4(b)—communication</a:t>
            </a:r>
          </a:p>
          <a:p>
            <a:r>
              <a:rPr lang="en-US" dirty="0"/>
              <a:t>Rule 1.5(e)—fee splitting or</a:t>
            </a:r>
          </a:p>
          <a:p>
            <a:r>
              <a:rPr lang="en-US" dirty="0"/>
              <a:t>Rule 5.1—supervision? </a:t>
            </a:r>
          </a:p>
        </p:txBody>
      </p:sp>
    </p:spTree>
    <p:extLst>
      <p:ext uri="{BB962C8B-B14F-4D97-AF65-F5344CB8AC3E}">
        <p14:creationId xmlns:p14="http://schemas.microsoft.com/office/powerpoint/2010/main" val="31147705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F0A9-22F7-48ED-8AC5-0EA3DBB8D526}"/>
              </a:ext>
            </a:extLst>
          </p:cNvPr>
          <p:cNvSpPr>
            <a:spLocks noGrp="1"/>
          </p:cNvSpPr>
          <p:nvPr>
            <p:ph type="title"/>
          </p:nvPr>
        </p:nvSpPr>
        <p:spPr>
          <a:xfrm>
            <a:off x="457200" y="274638"/>
            <a:ext cx="8229600" cy="792162"/>
          </a:xfrm>
        </p:spPr>
        <p:txBody>
          <a:bodyPr/>
          <a:lstStyle/>
          <a:p>
            <a:r>
              <a:rPr lang="en-US" dirty="0"/>
              <a:t>Thank You</a:t>
            </a:r>
          </a:p>
        </p:txBody>
      </p:sp>
      <p:pic>
        <p:nvPicPr>
          <p:cNvPr id="4" name="Content Placeholder 3">
            <a:extLst>
              <a:ext uri="{FF2B5EF4-FFF2-40B4-BE49-F238E27FC236}">
                <a16:creationId xmlns:a16="http://schemas.microsoft.com/office/drawing/2014/main" id="{9DABF551-D3B5-4488-B40D-D62EE087607C}"/>
              </a:ext>
            </a:extLst>
          </p:cNvPr>
          <p:cNvPicPr>
            <a:picLocks noGrp="1" noChangeAspect="1"/>
          </p:cNvPicPr>
          <p:nvPr>
            <p:ph idx="1"/>
          </p:nvPr>
        </p:nvPicPr>
        <p:blipFill>
          <a:blip r:embed="rId2"/>
          <a:stretch>
            <a:fillRect/>
          </a:stretch>
        </p:blipFill>
        <p:spPr>
          <a:xfrm>
            <a:off x="457200" y="1663483"/>
            <a:ext cx="8229600" cy="4399397"/>
          </a:xfrm>
          <a:prstGeom prst="rect">
            <a:avLst/>
          </a:prstGeom>
        </p:spPr>
      </p:pic>
    </p:spTree>
    <p:extLst>
      <p:ext uri="{BB962C8B-B14F-4D97-AF65-F5344CB8AC3E}">
        <p14:creationId xmlns:p14="http://schemas.microsoft.com/office/powerpoint/2010/main" val="16523493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Hypothetical #1</a:t>
            </a:r>
          </a:p>
        </p:txBody>
      </p:sp>
      <p:sp>
        <p:nvSpPr>
          <p:cNvPr id="3" name="Content Placeholder 2"/>
          <p:cNvSpPr>
            <a:spLocks noGrp="1"/>
          </p:cNvSpPr>
          <p:nvPr>
            <p:ph idx="1"/>
          </p:nvPr>
        </p:nvSpPr>
        <p:spPr>
          <a:xfrm>
            <a:off x="492642" y="1371600"/>
            <a:ext cx="8229600" cy="4830763"/>
          </a:xfrm>
        </p:spPr>
        <p:txBody>
          <a:bodyPr>
            <a:normAutofit/>
          </a:bodyPr>
          <a:lstStyle/>
          <a:p>
            <a:pPr marL="0" indent="0">
              <a:buNone/>
            </a:pPr>
            <a:r>
              <a:rPr lang="en-US" sz="2000" dirty="0"/>
              <a:t>Client hired lawyer for an asylum case.  Complaint states:</a:t>
            </a:r>
          </a:p>
          <a:p>
            <a:r>
              <a:rPr lang="en-US" sz="2000" dirty="0"/>
              <a:t>lawyer has been dishonest with me</a:t>
            </a:r>
          </a:p>
          <a:p>
            <a:r>
              <a:rPr lang="en-US" sz="2000" dirty="0"/>
              <a:t>hired to handle my asylum case and also I have a hearing because I was detained when I came here illegally; also need my work papers.</a:t>
            </a:r>
          </a:p>
          <a:p>
            <a:r>
              <a:rPr lang="en-US" sz="2000" dirty="0"/>
              <a:t>I have a contract and paid her a few days later.  I have a receipt.</a:t>
            </a:r>
          </a:p>
          <a:p>
            <a:r>
              <a:rPr lang="en-US" sz="2000" dirty="0"/>
              <a:t>She wasted a lot of my time—I still have no papers.</a:t>
            </a:r>
          </a:p>
          <a:p>
            <a:r>
              <a:rPr lang="en-US" sz="2000" dirty="0"/>
              <a:t>Also, if you email, she does not respond.  If you call, she does not answer. </a:t>
            </a:r>
          </a:p>
          <a:p>
            <a:r>
              <a:rPr lang="en-US" sz="2000" dirty="0"/>
              <a:t>I hired her in August; paperwork to be submitted in August.  Not done.  Then, December, same thing. I only have one year to file asylum.  I fired her in May, and asked for my money.  Said no money will be provided.  I did get a copy of my papers. The lawyer swore at me, yelled and kicked me out of their office; very disrespectful. </a:t>
            </a:r>
          </a:p>
        </p:txBody>
      </p:sp>
    </p:spTree>
    <p:extLst>
      <p:ext uri="{BB962C8B-B14F-4D97-AF65-F5344CB8AC3E}">
        <p14:creationId xmlns:p14="http://schemas.microsoft.com/office/powerpoint/2010/main" val="18604119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solidFill>
                  <a:schemeClr val="accent2"/>
                </a:solidFill>
              </a:rPr>
              <a:t>Hypo (cont’d)</a:t>
            </a:r>
          </a:p>
        </p:txBody>
      </p:sp>
      <p:sp>
        <p:nvSpPr>
          <p:cNvPr id="3" name="Content Placeholder 2"/>
          <p:cNvSpPr>
            <a:spLocks noGrp="1"/>
          </p:cNvSpPr>
          <p:nvPr>
            <p:ph idx="1"/>
          </p:nvPr>
        </p:nvSpPr>
        <p:spPr>
          <a:xfrm>
            <a:off x="492642" y="1295400"/>
            <a:ext cx="8229600" cy="4906963"/>
          </a:xfrm>
        </p:spPr>
        <p:txBody>
          <a:bodyPr>
            <a:normAutofit/>
          </a:bodyPr>
          <a:lstStyle/>
          <a:p>
            <a:pPr marL="0" indent="0">
              <a:buNone/>
            </a:pPr>
            <a:r>
              <a:rPr lang="en-US" dirty="0"/>
              <a:t>Receipt states:</a:t>
            </a:r>
          </a:p>
          <a:p>
            <a:pPr marL="0" indent="0">
              <a:buNone/>
            </a:pPr>
            <a:endParaRPr lang="en-US" dirty="0"/>
          </a:p>
          <a:p>
            <a:pPr marL="0" indent="0">
              <a:buNone/>
            </a:pPr>
            <a:r>
              <a:rPr lang="en-US" dirty="0"/>
              <a:t>Received today a non-refundable initial retainer amount of $2,000. </a:t>
            </a:r>
          </a:p>
          <a:p>
            <a:pPr marL="0" indent="0">
              <a:buNone/>
            </a:pPr>
            <a:endParaRPr lang="en-US" dirty="0"/>
          </a:p>
          <a:p>
            <a:pPr marL="0" indent="0">
              <a:buNone/>
            </a:pPr>
            <a:r>
              <a:rPr lang="en-US" dirty="0"/>
              <a:t>Receipt signed by lawyer. </a:t>
            </a:r>
          </a:p>
        </p:txBody>
      </p:sp>
    </p:spTree>
    <p:extLst>
      <p:ext uri="{BB962C8B-B14F-4D97-AF65-F5344CB8AC3E}">
        <p14:creationId xmlns:p14="http://schemas.microsoft.com/office/powerpoint/2010/main" val="40606514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D938-9CEA-483F-8A0C-688E282243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02FB900-A094-44E9-ADF9-E3C3F0792529}"/>
              </a:ext>
            </a:extLst>
          </p:cNvPr>
          <p:cNvSpPr>
            <a:spLocks noGrp="1"/>
          </p:cNvSpPr>
          <p:nvPr>
            <p:ph idx="1"/>
          </p:nvPr>
        </p:nvSpPr>
        <p:spPr/>
        <p:txBody>
          <a:bodyPr>
            <a:normAutofit/>
          </a:bodyPr>
          <a:lstStyle/>
          <a:p>
            <a:pPr marL="0" indent="0" algn="ctr">
              <a:buNone/>
            </a:pPr>
            <a:r>
              <a:rPr lang="en-US" sz="4000" dirty="0"/>
              <a:t>Rules to Consider</a:t>
            </a:r>
          </a:p>
        </p:txBody>
      </p:sp>
    </p:spTree>
    <p:extLst>
      <p:ext uri="{BB962C8B-B14F-4D97-AF65-F5344CB8AC3E}">
        <p14:creationId xmlns:p14="http://schemas.microsoft.com/office/powerpoint/2010/main" val="30920596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EA540-DFE7-45CA-B2BE-E1C6DB512E28}"/>
              </a:ext>
            </a:extLst>
          </p:cNvPr>
          <p:cNvSpPr>
            <a:spLocks noGrp="1"/>
          </p:cNvSpPr>
          <p:nvPr>
            <p:ph type="title"/>
          </p:nvPr>
        </p:nvSpPr>
        <p:spPr/>
        <p:txBody>
          <a:bodyPr/>
          <a:lstStyle/>
          <a:p>
            <a:r>
              <a:rPr lang="en-US" dirty="0">
                <a:solidFill>
                  <a:schemeClr val="tx1"/>
                </a:solidFill>
              </a:rPr>
              <a:t>Rules to Consider</a:t>
            </a:r>
          </a:p>
        </p:txBody>
      </p:sp>
      <p:sp>
        <p:nvSpPr>
          <p:cNvPr id="3" name="Content Placeholder 2">
            <a:extLst>
              <a:ext uri="{FF2B5EF4-FFF2-40B4-BE49-F238E27FC236}">
                <a16:creationId xmlns:a16="http://schemas.microsoft.com/office/drawing/2014/main" id="{88299E8A-4AEE-4B0E-AD2F-8F2F6A21E08B}"/>
              </a:ext>
            </a:extLst>
          </p:cNvPr>
          <p:cNvSpPr>
            <a:spLocks noGrp="1"/>
          </p:cNvSpPr>
          <p:nvPr>
            <p:ph idx="1"/>
          </p:nvPr>
        </p:nvSpPr>
        <p:spPr>
          <a:xfrm>
            <a:off x="457200" y="1295400"/>
            <a:ext cx="8229600" cy="4830763"/>
          </a:xfrm>
        </p:spPr>
        <p:txBody>
          <a:bodyPr/>
          <a:lstStyle/>
          <a:p>
            <a:r>
              <a:rPr lang="en-US" dirty="0"/>
              <a:t>Rule 1.3, Diligence</a:t>
            </a:r>
          </a:p>
          <a:p>
            <a:r>
              <a:rPr lang="en-US" dirty="0"/>
              <a:t>Rules 1.4(a)(4), Communication—promptly comply with reasonable requests for information</a:t>
            </a:r>
          </a:p>
          <a:p>
            <a:r>
              <a:rPr lang="en-US" dirty="0"/>
              <a:t>Rule 1.16(d)—refunding any advance payment of fees or expenses that have not been earned or incurred. (Could also be Rule 1.15(c)(4) or Rule 1.5(b)(3)). </a:t>
            </a:r>
          </a:p>
        </p:txBody>
      </p:sp>
    </p:spTree>
    <p:extLst>
      <p:ext uri="{BB962C8B-B14F-4D97-AF65-F5344CB8AC3E}">
        <p14:creationId xmlns:p14="http://schemas.microsoft.com/office/powerpoint/2010/main" val="35007975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EA540-DFE7-45CA-B2BE-E1C6DB512E28}"/>
              </a:ext>
            </a:extLst>
          </p:cNvPr>
          <p:cNvSpPr>
            <a:spLocks noGrp="1"/>
          </p:cNvSpPr>
          <p:nvPr>
            <p:ph type="title"/>
          </p:nvPr>
        </p:nvSpPr>
        <p:spPr/>
        <p:txBody>
          <a:bodyPr/>
          <a:lstStyle/>
          <a:p>
            <a:r>
              <a:rPr lang="en-US" dirty="0">
                <a:solidFill>
                  <a:schemeClr val="tx1"/>
                </a:solidFill>
              </a:rPr>
              <a:t>Rules to Consider</a:t>
            </a:r>
          </a:p>
        </p:txBody>
      </p:sp>
      <p:sp>
        <p:nvSpPr>
          <p:cNvPr id="3" name="Content Placeholder 2">
            <a:extLst>
              <a:ext uri="{FF2B5EF4-FFF2-40B4-BE49-F238E27FC236}">
                <a16:creationId xmlns:a16="http://schemas.microsoft.com/office/drawing/2014/main" id="{88299E8A-4AEE-4B0E-AD2F-8F2F6A21E08B}"/>
              </a:ext>
            </a:extLst>
          </p:cNvPr>
          <p:cNvSpPr>
            <a:spLocks noGrp="1"/>
          </p:cNvSpPr>
          <p:nvPr>
            <p:ph idx="1"/>
          </p:nvPr>
        </p:nvSpPr>
        <p:spPr>
          <a:xfrm>
            <a:off x="457200" y="1295400"/>
            <a:ext cx="8229600" cy="4830763"/>
          </a:xfrm>
        </p:spPr>
        <p:txBody>
          <a:bodyPr/>
          <a:lstStyle/>
          <a:p>
            <a:r>
              <a:rPr lang="en-US" dirty="0"/>
              <a:t>Rule 1.5(b)(3)—describing fee as non-refundable</a:t>
            </a:r>
          </a:p>
          <a:p>
            <a:r>
              <a:rPr lang="en-US" dirty="0"/>
              <a:t>Rule 1.15(h), Appendix 1, II. 2—receipts must be countersigned by the payor if cash receipt? Was this a cash payment?</a:t>
            </a:r>
          </a:p>
          <a:p>
            <a:r>
              <a:rPr lang="en-US" dirty="0"/>
              <a:t>Others? What about dishonesty? Rude behavior? Swearing at client?</a:t>
            </a:r>
          </a:p>
        </p:txBody>
      </p:sp>
    </p:spTree>
    <p:extLst>
      <p:ext uri="{BB962C8B-B14F-4D97-AF65-F5344CB8AC3E}">
        <p14:creationId xmlns:p14="http://schemas.microsoft.com/office/powerpoint/2010/main" val="13368428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solidFill>
                  <a:schemeClr val="accent2"/>
                </a:solidFill>
              </a:rPr>
              <a:t>Hypothetical # 2</a:t>
            </a:r>
          </a:p>
        </p:txBody>
      </p:sp>
      <p:sp>
        <p:nvSpPr>
          <p:cNvPr id="3" name="Content Placeholder 2"/>
          <p:cNvSpPr>
            <a:spLocks noGrp="1"/>
          </p:cNvSpPr>
          <p:nvPr>
            <p:ph idx="1"/>
          </p:nvPr>
        </p:nvSpPr>
        <p:spPr>
          <a:xfrm>
            <a:off x="492642" y="1295400"/>
            <a:ext cx="8229600" cy="4906963"/>
          </a:xfrm>
        </p:spPr>
        <p:txBody>
          <a:bodyPr>
            <a:normAutofit fontScale="70000" lnSpcReduction="20000"/>
          </a:bodyPr>
          <a:lstStyle/>
          <a:p>
            <a:r>
              <a:rPr lang="en-US" dirty="0"/>
              <a:t>Lawyer is representing client in a criminal domestic abuse case.</a:t>
            </a:r>
          </a:p>
          <a:p>
            <a:r>
              <a:rPr lang="en-US" dirty="0"/>
              <a:t>Client’s mother paid attorney’s $5,000 flat fee that includes a $1,000 availability fee. Unclear if there is a written fee agreement.</a:t>
            </a:r>
          </a:p>
          <a:p>
            <a:r>
              <a:rPr lang="en-US" dirty="0"/>
              <a:t>During the representation, client’s mother continually communicates with lawyer, including providing lawyer with e-mail exchanges from a witness to the alleged offense that are helpful the client’s case.</a:t>
            </a:r>
          </a:p>
          <a:p>
            <a:r>
              <a:rPr lang="en-US" dirty="0"/>
              <a:t>Mother advises lawyer that lawyer needs to use the information, but tells lawyer that she cannot tell the client because the client does not want mother or the witness involved in the case.</a:t>
            </a:r>
          </a:p>
          <a:p>
            <a:r>
              <a:rPr lang="en-US" dirty="0"/>
              <a:t>Lawyer contacts witness, who is represented by counsel in her own criminal matter.</a:t>
            </a:r>
          </a:p>
          <a:p>
            <a:pPr marL="0" indent="0">
              <a:buNone/>
            </a:pPr>
            <a:endParaRPr lang="en-US" dirty="0"/>
          </a:p>
        </p:txBody>
      </p:sp>
    </p:spTree>
    <p:extLst>
      <p:ext uri="{BB962C8B-B14F-4D97-AF65-F5344CB8AC3E}">
        <p14:creationId xmlns:p14="http://schemas.microsoft.com/office/powerpoint/2010/main" val="31914587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4148-9E28-4252-B862-C30BA8F0C201}"/>
              </a:ext>
            </a:extLst>
          </p:cNvPr>
          <p:cNvSpPr>
            <a:spLocks noGrp="1"/>
          </p:cNvSpPr>
          <p:nvPr>
            <p:ph type="title"/>
          </p:nvPr>
        </p:nvSpPr>
        <p:spPr>
          <a:xfrm>
            <a:off x="457200" y="274638"/>
            <a:ext cx="8229600" cy="1096962"/>
          </a:xfrm>
        </p:spPr>
        <p:txBody>
          <a:bodyPr/>
          <a:lstStyle/>
          <a:p>
            <a:r>
              <a:rPr lang="en-US" dirty="0">
                <a:solidFill>
                  <a:schemeClr val="tx1"/>
                </a:solidFill>
              </a:rPr>
              <a:t>Hypo #2 (cont’d)</a:t>
            </a:r>
          </a:p>
        </p:txBody>
      </p:sp>
      <p:sp>
        <p:nvSpPr>
          <p:cNvPr id="3" name="Content Placeholder 2">
            <a:extLst>
              <a:ext uri="{FF2B5EF4-FFF2-40B4-BE49-F238E27FC236}">
                <a16:creationId xmlns:a16="http://schemas.microsoft.com/office/drawing/2014/main" id="{181EEB1F-66B2-4FA8-9E0E-BB14E5C3EC30}"/>
              </a:ext>
            </a:extLst>
          </p:cNvPr>
          <p:cNvSpPr>
            <a:spLocks noGrp="1"/>
          </p:cNvSpPr>
          <p:nvPr>
            <p:ph idx="1"/>
          </p:nvPr>
        </p:nvSpPr>
        <p:spPr>
          <a:xfrm>
            <a:off x="457200" y="1295400"/>
            <a:ext cx="8229600" cy="4830763"/>
          </a:xfrm>
        </p:spPr>
        <p:txBody>
          <a:bodyPr/>
          <a:lstStyle/>
          <a:p>
            <a:r>
              <a:rPr lang="en-US" dirty="0"/>
              <a:t>Client files complaint after terminating representation because upset with lawyer when client learns that lawyer has been communicating with his mother and the witness.</a:t>
            </a:r>
          </a:p>
          <a:p>
            <a:endParaRPr lang="en-US" dirty="0"/>
          </a:p>
        </p:txBody>
      </p:sp>
    </p:spTree>
    <p:extLst>
      <p:ext uri="{BB962C8B-B14F-4D97-AF65-F5344CB8AC3E}">
        <p14:creationId xmlns:p14="http://schemas.microsoft.com/office/powerpoint/2010/main" val="24414495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1.27"/>
  <p:tag name="AS_TITLE" val="Aspose.Slides for .NET 4.0"/>
  <p:tag name="AS_VERSION" val="16.1.0.0"/>
</p:tagLst>
</file>

<file path=ppt/theme/theme1.xml><?xml version="1.0" encoding="utf-8"?>
<a:theme xmlns:a="http://schemas.openxmlformats.org/drawingml/2006/main" name="MJB_PPTemplate_2014">
  <a:themeElements>
    <a:clrScheme name="LPRB">
      <a:dk1>
        <a:srgbClr val="030327"/>
      </a:dk1>
      <a:lt1>
        <a:srgbClr val="FEFFFF"/>
      </a:lt1>
      <a:dk2>
        <a:srgbClr val="172852"/>
      </a:dk2>
      <a:lt2>
        <a:srgbClr val="FEFFFF"/>
      </a:lt2>
      <a:accent1>
        <a:srgbClr val="172852"/>
      </a:accent1>
      <a:accent2>
        <a:srgbClr val="172852"/>
      </a:accent2>
      <a:accent3>
        <a:srgbClr val="C8942B"/>
      </a:accent3>
      <a:accent4>
        <a:srgbClr val="172852"/>
      </a:accent4>
      <a:accent5>
        <a:srgbClr val="172852"/>
      </a:accent5>
      <a:accent6>
        <a:srgbClr val="172852"/>
      </a:accent6>
      <a:hlink>
        <a:srgbClr val="C8942B"/>
      </a:hlink>
      <a:folHlink>
        <a:srgbClr val="787878"/>
      </a:folHlink>
    </a:clrScheme>
    <a:fontScheme name="LPRB">
      <a:majorFont>
        <a:latin typeface="Times New Roman"/>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2.xml><?xml version="1.0" encoding="utf-8"?>
<a:theme xmlns:a="http://schemas.openxmlformats.org/drawingml/2006/main" name="1_MJB_PPTemplate_2014">
  <a:themeElements>
    <a:clrScheme name="LPRB">
      <a:dk1>
        <a:srgbClr val="030327"/>
      </a:dk1>
      <a:lt1>
        <a:srgbClr val="F0F0F0"/>
      </a:lt1>
      <a:dk2>
        <a:srgbClr val="172852"/>
      </a:dk2>
      <a:lt2>
        <a:srgbClr val="FEFFFF"/>
      </a:lt2>
      <a:accent1>
        <a:srgbClr val="07074E"/>
      </a:accent1>
      <a:accent2>
        <a:srgbClr val="36376D"/>
      </a:accent2>
      <a:accent3>
        <a:srgbClr val="C8942B"/>
      </a:accent3>
      <a:accent4>
        <a:srgbClr val="172852"/>
      </a:accent4>
      <a:accent5>
        <a:srgbClr val="9D9DF6"/>
      </a:accent5>
      <a:accent6>
        <a:srgbClr val="787878"/>
      </a:accent6>
      <a:hlink>
        <a:srgbClr val="C8942B"/>
      </a:hlink>
      <a:folHlink>
        <a:srgbClr val="9D9DF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0594951DF3B47941394DBAF3B43BB" ma:contentTypeVersion="0" ma:contentTypeDescription="Create a new document." ma:contentTypeScope="" ma:versionID="8fac106193e8738123362032b64ec9a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EA645A-EE6B-47CF-A14E-59B8558C58B3}"/>
</file>

<file path=customXml/itemProps2.xml><?xml version="1.0" encoding="utf-8"?>
<ds:datastoreItem xmlns:ds="http://schemas.openxmlformats.org/officeDocument/2006/customXml" ds:itemID="{AFBE5DB7-BA22-467F-B59C-20B55068E8C6}"/>
</file>

<file path=customXml/itemProps3.xml><?xml version="1.0" encoding="utf-8"?>
<ds:datastoreItem xmlns:ds="http://schemas.openxmlformats.org/officeDocument/2006/customXml" ds:itemID="{DF59D527-A6C4-4125-AE14-6F88CD93E574}"/>
</file>

<file path=docProps/app.xml><?xml version="1.0" encoding="utf-8"?>
<Properties xmlns="http://schemas.openxmlformats.org/officeDocument/2006/extended-properties" xmlns:vt="http://schemas.openxmlformats.org/officeDocument/2006/docPropsVTypes">
  <Template>MJB PowerPoint</Template>
  <TotalTime>0</TotalTime>
  <Words>957</Words>
  <Application>Microsoft Office PowerPoint</Application>
  <PresentationFormat>On-screen Show (4:3)</PresentationFormat>
  <Paragraphs>83</Paragraphs>
  <Slides>22</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Palatino Linotype</vt:lpstr>
      <vt:lpstr>MJB_PPTemplate_2014</vt:lpstr>
      <vt:lpstr>1_MJB_PPTemplate_2014</vt:lpstr>
      <vt:lpstr> Let’s Spot the Ethics Issues: Scenario-Based Training</vt:lpstr>
      <vt:lpstr>Complaint Analysis</vt:lpstr>
      <vt:lpstr>Hypothetical #1</vt:lpstr>
      <vt:lpstr>Hypo (cont’d)</vt:lpstr>
      <vt:lpstr>PowerPoint Presentation</vt:lpstr>
      <vt:lpstr>Rules to Consider</vt:lpstr>
      <vt:lpstr>Rules to Consider</vt:lpstr>
      <vt:lpstr>Hypothetical # 2</vt:lpstr>
      <vt:lpstr>Hypo #2 (cont’d)</vt:lpstr>
      <vt:lpstr>PowerPoint Presentation</vt:lpstr>
      <vt:lpstr>Rules to Consider</vt:lpstr>
      <vt:lpstr>Hypothetical # 3</vt:lpstr>
      <vt:lpstr>Hypo #3 (cont’d)</vt:lpstr>
      <vt:lpstr>PowerPoint Presentation</vt:lpstr>
      <vt:lpstr>Hypo # 3</vt:lpstr>
      <vt:lpstr>Hypothetical #4</vt:lpstr>
      <vt:lpstr>PowerPoint Presentation</vt:lpstr>
      <vt:lpstr>PowerPoint Presentation</vt:lpstr>
      <vt:lpstr>Hypothetical #5</vt:lpstr>
      <vt:lpstr>PowerPoint Presentation</vt:lpstr>
      <vt:lpstr>Hypo No. 5</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2023-09-25T19:11:07Z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0x010100F670594951DF3B47941394DBAF3B43BB</vt:lpwstr>
  </property>
</Properties>
</file>